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embeddedFontLst>
    <p:embeddedFont>
      <p:font typeface="Helvetica Neue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regular.fntdata"/><Relationship Id="rId25" Type="http://schemas.openxmlformats.org/officeDocument/2006/relationships/slide" Target="slides/slide21.xml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90" name="Shape 190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685800" y="1143000"/>
            <a:ext cx="5486399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subTitle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3" type="body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4" type="body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7" name="Shape 67"/>
          <p:cNvSpPr/>
          <p:nvPr>
            <p:ph idx="2" type="pic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nt8QjsA_akY&amp;t=15s" TargetMode="External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hyperlink" Target="http://www.youtube.com/watch?v=OE3I_a5JAq0" TargetMode="External"/><Relationship Id="rId5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hyperlink" Target="http://www.eldersclimateaction.org/donate_home" TargetMode="External"/><Relationship Id="rId5" Type="http://schemas.openxmlformats.org/officeDocument/2006/relationships/hyperlink" Target="http://www.eldersclimateaction.org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hyperlink" Target="http://www.youtube.com/watch?v=XW63UUthwSg" TargetMode="External"/><Relationship Id="rId5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hyperlink" Target="http://www.youtube.com/watch?v=wAEtdn96MUo" TargetMode="External"/><Relationship Id="rId5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hyperlink" Target="https://www.youtube.com/watch?v=UU_AtEWcOC4" TargetMode="External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0"/>
            <a:ext cx="12014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>
            <p:ph type="title"/>
          </p:nvPr>
        </p:nvSpPr>
        <p:spPr>
          <a:xfrm>
            <a:off x="5071142" y="127000"/>
            <a:ext cx="6536657" cy="6045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buClr>
                <a:srgbClr val="E1EFD8"/>
              </a:buClr>
              <a:buSzPct val="25000"/>
              <a:buFont typeface="Helvetica Neue"/>
              <a:buNone/>
            </a:pPr>
            <a:r>
              <a:rPr b="1" i="1" lang="en-US" sz="4400" u="none" cap="none" strike="noStrike">
                <a:solidFill>
                  <a:srgbClr val="E1EF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Preserving Our Planet for the Grandchildren and All Life</a:t>
            </a:r>
          </a:p>
        </p:txBody>
      </p:sp>
      <p:pic>
        <p:nvPicPr>
          <p:cNvPr id="91" name="Shape 9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8712" y="1103937"/>
            <a:ext cx="3854630" cy="4133020"/>
          </a:xfrm>
          <a:prstGeom prst="rect">
            <a:avLst/>
          </a:prstGeom>
          <a:noFill/>
          <a:ln cap="flat" cmpd="sng" w="381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92" name="Shape 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cap="flat" cmpd="sng" w="254000">
            <a:solidFill>
              <a:srgbClr val="016E31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355600" y="406400"/>
            <a:ext cx="6223000" cy="5765799"/>
          </a:xfrm>
          <a:prstGeom prst="rect">
            <a:avLst/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558800" y="863600"/>
            <a:ext cx="5664199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Elders Climate Action Day 2017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762000" y="1778000"/>
            <a:ext cx="5638800" cy="4708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b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Elders joined together in Washington D.C. for a day of education and inspiration, a day of lobbying, and a day of marching!</a:t>
            </a:r>
          </a:p>
          <a:p>
            <a:pPr indent="-285750" lvl="0" marL="28575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b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delivered our Climate Pledge to all 535 members of Congress.  </a:t>
            </a:r>
            <a:r>
              <a:rPr b="1" lang="en-US" sz="2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Watch Slideshow Now</a:t>
            </a:r>
          </a:p>
          <a:p>
            <a:pPr indent="-285750" lvl="0" marL="28575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b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marched with an estimated 250,000 people in the People’s Climate March. </a:t>
            </a: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 b="20561" l="0" r="0" t="25231"/>
          <a:stretch/>
        </p:blipFill>
        <p:spPr>
          <a:xfrm>
            <a:off x="6954613" y="5156200"/>
            <a:ext cx="5237386" cy="187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5">
            <a:alphaModFix/>
          </a:blip>
          <a:srcRect b="0" l="0" r="0" t="16115"/>
          <a:stretch/>
        </p:blipFill>
        <p:spPr>
          <a:xfrm>
            <a:off x="6954611" y="2159000"/>
            <a:ext cx="5237386" cy="290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6">
            <a:alphaModFix/>
          </a:blip>
          <a:srcRect b="18555" l="0" r="0" t="22550"/>
          <a:stretch/>
        </p:blipFill>
        <p:spPr>
          <a:xfrm>
            <a:off x="6954611" y="0"/>
            <a:ext cx="5309119" cy="2070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_DSC5023.jpg" id="184" name="Shape 184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-158575" y="-356075"/>
            <a:ext cx="12350576" cy="792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402336" y="252984"/>
            <a:ext cx="11159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ECA In Action:  </a:t>
            </a:r>
            <a:r>
              <a:rPr b="1" i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Slideshow from the People’s Climate March</a:t>
            </a:r>
          </a:p>
        </p:txBody>
      </p:sp>
      <p:sp>
        <p:nvSpPr>
          <p:cNvPr descr="Slideshow of Elders Climate Action at the Climate March in Washington D.C. April 29, 2017" id="186" name="Shape 186" title="ECA at Climate March 2017 Slideshow">
            <a:hlinkClick r:id="rId4"/>
          </p:cNvPr>
          <p:cNvSpPr/>
          <p:nvPr/>
        </p:nvSpPr>
        <p:spPr>
          <a:xfrm>
            <a:off x="2457187" y="1312574"/>
            <a:ext cx="7049750" cy="5287325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 cap="flat" cmpd="sng" w="762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b="0" l="0" r="35968" t="0"/>
          <a:stretch/>
        </p:blipFill>
        <p:spPr>
          <a:xfrm>
            <a:off x="-3950082" y="-143192"/>
            <a:ext cx="6047083" cy="708288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2489200" y="609600"/>
            <a:ext cx="3714600" cy="16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ECA Takes Action</a:t>
            </a: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2743200" y="2819400"/>
            <a:ext cx="9423399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Congressional Candidates Climate Project 2016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Elders Climate Voter Pledge 2016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Stop Pruitt’s Nomination to the EPA Campaign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Monthly Newsletter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Monthly National and Volunteer Calls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4316" y="386496"/>
            <a:ext cx="6070982" cy="198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16463" y="0"/>
            <a:ext cx="797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/>
          <p:nvPr/>
        </p:nvSpPr>
        <p:spPr>
          <a:xfrm>
            <a:off x="3733800" y="1374700"/>
            <a:ext cx="84582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191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b="1"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b="1"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hapters</a:t>
            </a: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indent="0" lvl="1" marL="457200" marR="0" rtl="0" algn="l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organized group in a specific geographic area</a:t>
            </a:r>
          </a:p>
          <a:p>
            <a:pPr indent="0" lvl="1" marL="45720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 txBox="1"/>
          <p:nvPr/>
        </p:nvSpPr>
        <p:spPr>
          <a:xfrm>
            <a:off x="3225800" y="340376"/>
            <a:ext cx="80031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We Elders Engage</a:t>
            </a:r>
            <a:br>
              <a:rPr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</p:txBody>
      </p:sp>
      <p:sp>
        <p:nvSpPr>
          <p:cNvPr id="204" name="Shape 204"/>
          <p:cNvSpPr txBox="1"/>
          <p:nvPr/>
        </p:nvSpPr>
        <p:spPr>
          <a:xfrm>
            <a:off x="3733800" y="2412450"/>
            <a:ext cx="8129100" cy="16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419100" lvl="0" marL="457200" rtl="0">
              <a:spcBef>
                <a:spcPts val="120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b="1"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Collaborations</a:t>
            </a:r>
          </a:p>
          <a:p>
            <a:pPr indent="0" lvl="1" marL="457200" rtl="0">
              <a:spcBef>
                <a:spcPts val="120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Specific initiatives with another organization</a:t>
            </a:r>
          </a:p>
          <a:p>
            <a:pPr indent="0" lvl="1" marL="457200" rtl="0">
              <a:spcBef>
                <a:spcPts val="120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3733800" y="2968550"/>
            <a:ext cx="7495200" cy="25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419100" lvl="0" marL="457200" rtl="0">
              <a:spcBef>
                <a:spcPts val="1200"/>
              </a:spcBef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b="1"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Teams</a:t>
            </a:r>
          </a:p>
          <a:p>
            <a:pPr indent="0" lvl="1" marL="457200" rtl="0">
              <a:spcBef>
                <a:spcPts val="120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Small group identifies a project 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3733800" y="4932400"/>
            <a:ext cx="78390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Font typeface="Helvetica Neue"/>
              <a:buChar char="●"/>
            </a:pPr>
            <a:r>
              <a:rPr b="1" lang="en-US" sz="3000">
                <a:latin typeface="Helvetica Neue"/>
                <a:ea typeface="Helvetica Neue"/>
                <a:cs typeface="Helvetica Neue"/>
                <a:sym typeface="Helvetica Neue"/>
              </a:rPr>
              <a:t>National Committees</a:t>
            </a:r>
          </a:p>
          <a:p>
            <a:pPr indent="0" lvl="0" marL="457200">
              <a:spcBef>
                <a:spcPts val="0"/>
              </a:spcBef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Participate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 in an ECA leadership committee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7034650" y="1486175"/>
            <a:ext cx="4909500" cy="47772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309750" y="1562375"/>
            <a:ext cx="4909500" cy="47772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 txBox="1"/>
          <p:nvPr/>
        </p:nvSpPr>
        <p:spPr>
          <a:xfrm>
            <a:off x="486275" y="1867175"/>
            <a:ext cx="4375800" cy="54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Massachusetts Chapter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US" sz="1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Local Climate Action Team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9400" lvl="0" marL="34290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Formed in early 2016 with statewide membership</a:t>
            </a:r>
          </a:p>
          <a:p>
            <a:pPr indent="-279400" lvl="0" marL="342900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Alliances with other environmental groups</a:t>
            </a:r>
          </a:p>
          <a:p>
            <a:pPr indent="-279400" lvl="0" marL="342900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State legislation on an energy bill</a:t>
            </a:r>
          </a:p>
          <a:p>
            <a:pPr indent="-279400" lvl="0" marL="342900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Presentations to groups of elders </a:t>
            </a:r>
          </a:p>
          <a:p>
            <a:pPr indent="-279400" lvl="0" marL="342900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Communications  with members </a:t>
            </a:r>
          </a:p>
          <a:p>
            <a:pPr indent="-279400" lvl="0" marL="342900" rt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Participates in local efforts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massinfo@eldersclimateaction.org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309750" y="382175"/>
            <a:ext cx="11571600" cy="11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ECA Local </a:t>
            </a: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Chapters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7518250" y="2239750"/>
            <a:ext cx="4218000" cy="42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 Arbor, MI</a:t>
            </a: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Chapter             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Ann Arbor Area chapter was approved early in 2017. We mix both activist and educational activities with opportunities to socialize in order to build a strong community. Our primary focus is local issues, working in conjunction with partner climate organizations to avoid reinventing the wheel.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annarbor@eldersclimateaction.org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9400" y="1486174"/>
            <a:ext cx="2134199" cy="2845200"/>
          </a:xfrm>
          <a:prstGeom prst="rect">
            <a:avLst/>
          </a:prstGeom>
          <a:noFill/>
          <a:ln cap="flat" cmpd="sng" w="381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4">
            <a:alphaModFix/>
          </a:blip>
          <a:srcRect b="7140" l="0" r="0" t="0"/>
          <a:stretch/>
        </p:blipFill>
        <p:spPr>
          <a:xfrm>
            <a:off x="4687825" y="4788575"/>
            <a:ext cx="2784600" cy="1939500"/>
          </a:xfrm>
          <a:prstGeom prst="rect">
            <a:avLst/>
          </a:prstGeom>
          <a:noFill/>
          <a:ln cap="flat" cmpd="sng" w="28575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317975" y="1277700"/>
            <a:ext cx="4462500" cy="47772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7431900" y="1277700"/>
            <a:ext cx="4462500" cy="47772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 txBox="1"/>
          <p:nvPr/>
        </p:nvSpPr>
        <p:spPr>
          <a:xfrm>
            <a:off x="7657000" y="1277700"/>
            <a:ext cx="4071900" cy="4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Maryland Chapter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Since May, a group of elders have met five times, have submitted an application to become an ECA chapter, are working to oppose the construction of a natural gas pipeline across the Potomac River, and are exploring ways to work with ECA partners on a variety of local, state and national initiatives to address climate change.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maryland@eldersclimateaction.org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432550" y="1277700"/>
            <a:ext cx="4071900" cy="54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Northern California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US" sz="24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(NorCal Chapter)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>
              <a:spcBef>
                <a:spcPts val="0"/>
              </a:spcBef>
              <a:buClr>
                <a:srgbClr val="222222"/>
              </a:buClr>
              <a:buSzPct val="100000"/>
              <a:buFont typeface="Helvetica Neue"/>
              <a:buChar char="●"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Inspired by ECAD 2017</a:t>
            </a:r>
          </a:p>
          <a:p>
            <a:pPr indent="-342900" lvl="0" marL="457200" rtl="0">
              <a:spcBef>
                <a:spcPts val="0"/>
              </a:spcBef>
              <a:buClr>
                <a:srgbClr val="222222"/>
              </a:buClr>
              <a:buSzPct val="100000"/>
              <a:buFont typeface="Helvetica Neue"/>
              <a:buChar char="●"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Newly formed in the summer of 2017.</a:t>
            </a:r>
          </a:p>
          <a:p>
            <a:pPr indent="-342900" lvl="0" marL="457200" rtl="0">
              <a:spcBef>
                <a:spcPts val="0"/>
              </a:spcBef>
              <a:buClr>
                <a:srgbClr val="222222"/>
              </a:buClr>
              <a:buSzPct val="100000"/>
              <a:buFont typeface="Helvetica Neue"/>
              <a:buChar char="●"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Covers large geographic area including the Bay Area, rural Northern California and Central valley communities.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222222"/>
              </a:buClr>
              <a:buSzPct val="100000"/>
              <a:buFont typeface="Helvetica Neue"/>
              <a:buChar char="●"/>
            </a:pPr>
            <a:r>
              <a:rPr lang="en-US" sz="18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Interested in local action, statewide and regional policy, outreach to senior communities and collaborating with partners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norcal@eldersclimateaction.org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309750" y="229775"/>
            <a:ext cx="11571600" cy="11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Local Chapters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7494950" y="6162300"/>
            <a:ext cx="44625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2400">
                <a:solidFill>
                  <a:srgbClr val="9F34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Your Area!</a:t>
            </a:r>
          </a:p>
        </p:txBody>
      </p:sp>
      <p:pic>
        <p:nvPicPr>
          <p:cNvPr descr="_DSC4984.jpg"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9937" y="4419949"/>
            <a:ext cx="3232127" cy="2140759"/>
          </a:xfrm>
          <a:prstGeom prst="rect">
            <a:avLst/>
          </a:prstGeom>
          <a:noFill/>
          <a:ln cap="flat" cmpd="sng" w="762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_DSC5021.jpg" id="231" name="Shape 231"/>
          <p:cNvPicPr preferRelativeResize="0"/>
          <p:nvPr/>
        </p:nvPicPr>
        <p:blipFill rotWithShape="1">
          <a:blip r:embed="rId4">
            <a:alphaModFix/>
          </a:blip>
          <a:srcRect b="6667" l="28083" r="34362" t="11619"/>
          <a:stretch/>
        </p:blipFill>
        <p:spPr>
          <a:xfrm>
            <a:off x="5192250" y="1597102"/>
            <a:ext cx="1827887" cy="2632998"/>
          </a:xfrm>
          <a:prstGeom prst="rect">
            <a:avLst/>
          </a:prstGeom>
          <a:noFill/>
          <a:ln cap="flat" cmpd="sng" w="762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32" name="Shape 232"/>
          <p:cNvSpPr txBox="1"/>
          <p:nvPr/>
        </p:nvSpPr>
        <p:spPr>
          <a:xfrm>
            <a:off x="317950" y="6153700"/>
            <a:ext cx="4462500" cy="11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en-US" sz="2400">
                <a:solidFill>
                  <a:srgbClr val="9F34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 a Chapter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 b="19431" l="0" r="0" t="41871"/>
          <a:stretch/>
        </p:blipFill>
        <p:spPr>
          <a:xfrm>
            <a:off x="0" y="4046178"/>
            <a:ext cx="12192000" cy="2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762000" y="3397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Leave a Legacy of Change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839300" y="1280179"/>
            <a:ext cx="9779000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United we have the power to 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2667550" y="1955800"/>
            <a:ext cx="82803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en-US" sz="2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Change</a:t>
            </a: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energy policies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2667550" y="2613461"/>
            <a:ext cx="82803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en-US" sz="2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Reduce greenhouse gases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2667550" y="3287314"/>
            <a:ext cx="82803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✓"/>
            </a:pPr>
            <a:r>
              <a:rPr lang="en-US" sz="28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a planet where life continues to thrive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8925"/>
            <a:ext cx="12192000" cy="69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731520" y="300736"/>
            <a:ext cx="10768584" cy="5075936"/>
          </a:xfrm>
          <a:prstGeom prst="roundRect">
            <a:avLst>
              <a:gd fmla="val 16667" name="adj"/>
            </a:avLst>
          </a:prstGeom>
          <a:solidFill>
            <a:schemeClr val="lt1">
              <a:alpha val="54901"/>
            </a:schemeClr>
          </a:solidFill>
          <a:ln cap="flat" cmpd="sng" w="12700">
            <a:solidFill>
              <a:srgbClr val="42719B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1378700" y="2440300"/>
            <a:ext cx="9892800" cy="44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1. Organize a 2-3 member ECA team in your Congressional district or local community and </a:t>
            </a:r>
            <a:r>
              <a:rPr b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schedule meetings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with your Representatives</a:t>
            </a: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b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Send a letter</a:t>
            </a:r>
            <a:r>
              <a:rPr b="1" lang="en-US" sz="2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to your Representatives. </a:t>
            </a:r>
            <a:r>
              <a:rPr b="1" i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Visit our Website to send a letter today!</a:t>
            </a: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3. </a:t>
            </a:r>
            <a:r>
              <a:rPr b="1" i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or Start a Local Chapter in your Area</a:t>
            </a: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4. Represent Elders Climate Action at </a:t>
            </a:r>
            <a:r>
              <a:rPr b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Local/National Events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5. Like, Follow, Post and Share ECA on </a:t>
            </a:r>
            <a:r>
              <a:rPr b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Facebook &amp; Twitter</a:t>
            </a: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Shape 252"/>
          <p:cNvSpPr txBox="1"/>
          <p:nvPr>
            <p:ph type="title"/>
          </p:nvPr>
        </p:nvSpPr>
        <p:spPr>
          <a:xfrm>
            <a:off x="1057655" y="148336"/>
            <a:ext cx="101346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rPr b="1" i="1" lang="en-US" sz="477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Take Action Now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rPr b="1" i="1" lang="en-US" sz="30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your grandchildren, future generations and all life. </a:t>
            </a:r>
            <a:r>
              <a:rPr b="1" i="0" lang="en-US" sz="36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954475" y="1931875"/>
            <a:ext cx="9783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2400" u="sng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Simple Ways to Participate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3.png" id="259" name="Shape 259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0" y="428"/>
            <a:ext cx="12191997" cy="685714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477175" y="300725"/>
            <a:ext cx="11190000" cy="6284700"/>
          </a:xfrm>
          <a:prstGeom prst="roundRect">
            <a:avLst>
              <a:gd fmla="val 16667" name="adj"/>
            </a:avLst>
          </a:prstGeom>
          <a:solidFill>
            <a:schemeClr val="lt1">
              <a:alpha val="54900"/>
            </a:schemeClr>
          </a:solidFill>
          <a:ln cap="flat" cmpd="sng" w="12700">
            <a:solidFill>
              <a:srgbClr val="42719B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/>
          <p:nvPr>
            <p:ph type="title"/>
          </p:nvPr>
        </p:nvSpPr>
        <p:spPr>
          <a:xfrm>
            <a:off x="811200" y="858925"/>
            <a:ext cx="10808100" cy="57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t/>
            </a:r>
            <a:endParaRPr b="1" i="1" sz="4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b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t/>
            </a:r>
            <a:endParaRPr b="1" sz="4800">
              <a:solidFill>
                <a:srgbClr val="016E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t/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6. Learn more about joining an </a:t>
            </a:r>
            <a:r>
              <a:rPr b="1" lang="en-US" sz="20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ECA Leadership Team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rPr lang="en-US"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7. </a:t>
            </a:r>
            <a:r>
              <a:rPr b="1" lang="en-US" sz="2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Contribute a Skill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- write grant proposals, graphic design, produce newsletters, research, writing, administration, political advocacy, video production</a:t>
            </a:r>
          </a:p>
          <a:p>
            <a:pPr lvl="0" rt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8. </a:t>
            </a:r>
            <a:r>
              <a:rPr b="1" lang="en-US" sz="2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 ECA, Give a Gift Today.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-US" sz="20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Make a tax-deductible contribution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. Help keep our great work going! </a:t>
            </a:r>
          </a:p>
          <a:p>
            <a:pPr lvl="0" rt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9. </a:t>
            </a:r>
            <a:r>
              <a:rPr b="1" lang="en-US" sz="2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our National Call!  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Get informed, inspired &amp; engaged on our monthly call and hear what fellow climate advocates from across the country are doing.</a:t>
            </a:r>
          </a:p>
          <a:p>
            <a:pPr lvl="0" rt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10. Tell Your Friends and Family, and </a:t>
            </a:r>
            <a:r>
              <a:rPr b="1" lang="en-US" sz="3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 Us GROW!</a:t>
            </a:r>
          </a:p>
          <a:p>
            <a:pPr lvl="0" rtl="0" algn="ctr">
              <a:spcBef>
                <a:spcPts val="12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en-US" sz="3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more info visit </a:t>
            </a:r>
            <a:r>
              <a:rPr b="1" lang="en-US" sz="30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www.eldersclimateaction.org</a:t>
            </a:r>
          </a:p>
          <a:p>
            <a:pPr lvl="0" rtl="0" algn="ctr">
              <a:spcBef>
                <a:spcPts val="12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en-US" sz="3000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 email us at info@eldersclimateaction.org</a:t>
            </a:r>
          </a:p>
          <a:p>
            <a:pPr lvl="0" rtl="0">
              <a:spcBef>
                <a:spcPts val="120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t/>
            </a: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>
              <a:spcBef>
                <a:spcPts val="22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sz="2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b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b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</p:txBody>
      </p:sp>
      <p:sp>
        <p:nvSpPr>
          <p:cNvPr id="262" name="Shape 262"/>
          <p:cNvSpPr txBox="1"/>
          <p:nvPr/>
        </p:nvSpPr>
        <p:spPr>
          <a:xfrm>
            <a:off x="1705625" y="57700"/>
            <a:ext cx="97917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Font typeface="Helvetica Neue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 Us Build Brighter Future!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dia-998990_1920.jpg" id="268" name="Shape 268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0" y="-268075"/>
            <a:ext cx="12192000" cy="785177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/>
          <p:nvPr/>
        </p:nvSpPr>
        <p:spPr>
          <a:xfrm>
            <a:off x="1426463" y="1828799"/>
            <a:ext cx="9509759" cy="3658027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12700">
            <a:solidFill>
              <a:srgbClr val="016E31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1426463" y="2170175"/>
            <a:ext cx="9509700" cy="3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9F34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Facebook:  @eldersclimateaction</a:t>
            </a: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9F34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Twitter:  @eldersclimate</a:t>
            </a: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9F34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YouTube:  Elders Climate Action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841248" y="585216"/>
            <a:ext cx="10495181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Find Us &amp; Engage on Social Media!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2157974" y="5626600"/>
            <a:ext cx="8479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www.eldersclimateaction.org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ctrTitle"/>
          </p:nvPr>
        </p:nvSpPr>
        <p:spPr>
          <a:xfrm>
            <a:off x="4870660" y="1350815"/>
            <a:ext cx="5797339" cy="12190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We Are</a:t>
            </a:r>
            <a:br>
              <a:rPr b="0" i="0" lang="en-US" sz="48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</p:txBody>
      </p:sp>
      <p:sp>
        <p:nvSpPr>
          <p:cNvPr id="99" name="Shape 99"/>
          <p:cNvSpPr/>
          <p:nvPr/>
        </p:nvSpPr>
        <p:spPr>
          <a:xfrm>
            <a:off x="443347" y="581891"/>
            <a:ext cx="11305307" cy="5708071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/>
          <p:nvPr>
            <p:ph idx="1" type="subTitle"/>
          </p:nvPr>
        </p:nvSpPr>
        <p:spPr>
          <a:xfrm>
            <a:off x="5351625" y="2230575"/>
            <a:ext cx="5797500" cy="3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>
                <a:latin typeface="Helvetica Neue"/>
                <a:ea typeface="Helvetica Neue"/>
                <a:cs typeface="Helvetica Neue"/>
                <a:sym typeface="Helvetica Neue"/>
              </a:rPr>
              <a:t>Elders Climate Action mobilizes elders throughout the United States to address climate change while there is still time to protect the wellbeing of our grandchildren,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>
                <a:latin typeface="Helvetica Neue"/>
                <a:ea typeface="Helvetica Neue"/>
                <a:cs typeface="Helvetica Neue"/>
                <a:sym typeface="Helvetica Neue"/>
              </a:rPr>
              <a:t>future generations and all life. 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403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-115.jpg" id="278" name="Shape 278"/>
          <p:cNvPicPr preferRelativeResize="0"/>
          <p:nvPr/>
        </p:nvPicPr>
        <p:blipFill rotWithShape="1">
          <a:blip r:embed="rId3">
            <a:alphaModFix amt="50000"/>
          </a:blip>
          <a:srcRect b="-2019" l="7724" r="6165" t="0"/>
          <a:stretch/>
        </p:blipFill>
        <p:spPr>
          <a:xfrm>
            <a:off x="-1572300" y="-257675"/>
            <a:ext cx="14164675" cy="7474051"/>
          </a:xfrm>
          <a:prstGeom prst="rect">
            <a:avLst/>
          </a:prstGeom>
          <a:noFill/>
          <a:ln>
            <a:noFill/>
          </a:ln>
        </p:spPr>
      </p:pic>
      <p:sp>
        <p:nvSpPr>
          <p:cNvPr descr="Spoken word poet and activist Drew Dellinger shares one of his poems." id="279" name="Shape 279" title="Drew Dellinger: Hieroglyphic Stairway">
            <a:hlinkClick r:id="rId4"/>
          </p:cNvPr>
          <p:cNvSpPr/>
          <p:nvPr/>
        </p:nvSpPr>
        <p:spPr>
          <a:xfrm>
            <a:off x="2439950" y="1337624"/>
            <a:ext cx="7312100" cy="5284175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 cap="flat" cmpd="sng" w="76200">
            <a:solidFill>
              <a:srgbClr val="016E3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0" name="Shape 280"/>
          <p:cNvSpPr txBox="1"/>
          <p:nvPr/>
        </p:nvSpPr>
        <p:spPr>
          <a:xfrm>
            <a:off x="806825" y="360950"/>
            <a:ext cx="106968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Did You Do Once You Knew?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9935606-sunset-wallpapers.jpg" id="285" name="Shape 2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56032"/>
            <a:ext cx="12192000" cy="715060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4810978" y="882404"/>
            <a:ext cx="7332253" cy="295003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ct val="25000"/>
              <a:buFont typeface="Helvetica Neue"/>
              <a:buNone/>
            </a:pPr>
            <a:r>
              <a:rPr b="1" lang="en-US" sz="9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 </a:t>
            </a:r>
          </a:p>
        </p:txBody>
      </p:sp>
      <p:pic>
        <p:nvPicPr>
          <p:cNvPr descr="ECA Logo Final 6x6.jpg" id="287" name="Shape 2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933" y="410225"/>
            <a:ext cx="3362267" cy="3605097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88" name="Shape 288"/>
          <p:cNvSpPr txBox="1"/>
          <p:nvPr/>
        </p:nvSpPr>
        <p:spPr>
          <a:xfrm>
            <a:off x="790902" y="4852987"/>
            <a:ext cx="10634799" cy="155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FFFFFF"/>
              </a:buClr>
              <a:buSzPct val="25000"/>
              <a:buFont typeface="Helvetica Neue"/>
              <a:buNone/>
            </a:pPr>
            <a:r>
              <a:rPr b="1" lang="en-US"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Together We Can Take Action on Climate Change!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>
            <a:alphaModFix amt="35000"/>
          </a:blip>
          <a:srcRect b="0" l="0" r="0" t="0"/>
          <a:stretch/>
        </p:blipFill>
        <p:spPr>
          <a:xfrm>
            <a:off x="4870664" y="836578"/>
            <a:ext cx="6877989" cy="545338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>
            <p:ph type="ctrTitle"/>
          </p:nvPr>
        </p:nvSpPr>
        <p:spPr>
          <a:xfrm>
            <a:off x="1524000" y="1122362"/>
            <a:ext cx="9144000" cy="1447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rPr b="1" i="0" lang="en-US" sz="477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Mission</a:t>
            </a:r>
            <a:br>
              <a:rPr b="0" i="0" lang="en-US" sz="54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054" y="3576001"/>
            <a:ext cx="2525490" cy="271396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/>
          <p:nvPr/>
        </p:nvSpPr>
        <p:spPr>
          <a:xfrm>
            <a:off x="443347" y="581891"/>
            <a:ext cx="11305307" cy="5708071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/>
          <p:nvPr>
            <p:ph idx="1" type="subTitle"/>
          </p:nvPr>
        </p:nvSpPr>
        <p:spPr>
          <a:xfrm>
            <a:off x="3259778" y="2154381"/>
            <a:ext cx="8253300" cy="3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dedicated to using the power of our caring, our wisdom and our numbers to push for strong energy policies that will reduce greenhouse gases in our atmosphere to a level consistent with life thriving on our planet.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ctrTitle"/>
          </p:nvPr>
        </p:nvSpPr>
        <p:spPr>
          <a:xfrm>
            <a:off x="4870662" y="1122362"/>
            <a:ext cx="5797338" cy="1447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016E31"/>
              </a:buClr>
              <a:buSzPct val="25000"/>
              <a:buFont typeface="Helvetica Neue"/>
              <a:buNone/>
            </a:pPr>
            <a:r>
              <a:rPr b="1" i="0" lang="en-US" sz="477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Closer Look</a:t>
            </a:r>
            <a:br>
              <a:rPr b="0" i="0" lang="en-US" sz="54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</a:p>
        </p:txBody>
      </p:sp>
      <p:sp>
        <p:nvSpPr>
          <p:cNvPr id="118" name="Shape 118"/>
          <p:cNvSpPr/>
          <p:nvPr/>
        </p:nvSpPr>
        <p:spPr>
          <a:xfrm>
            <a:off x="443347" y="581891"/>
            <a:ext cx="11305307" cy="5708071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 txBox="1"/>
          <p:nvPr>
            <p:ph idx="1" type="subTitle"/>
          </p:nvPr>
        </p:nvSpPr>
        <p:spPr>
          <a:xfrm>
            <a:off x="4870660" y="1844530"/>
            <a:ext cx="6878100" cy="36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a young organization – 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launched</a:t>
            </a: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2014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campaign of Conscious Elders Network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, a </a:t>
            </a: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not for profit and non partisan organization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Elder volunteers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3500 members, represented in all 50 states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Four</a:t>
            </a: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local ECA Climate Action Teams organized as chapters with more to come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currently have 62 partner organizations</a:t>
            </a: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40352" cy="6893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279400" y="2311400"/>
            <a:ext cx="7086600" cy="3251199"/>
          </a:xfrm>
          <a:prstGeom prst="rect">
            <a:avLst/>
          </a:prstGeom>
          <a:noFill/>
          <a:ln cap="flat" cmpd="sng" w="273050">
            <a:solidFill>
              <a:srgbClr val="016E31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92456" y="678933"/>
            <a:ext cx="4681794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0" lang="en-US" sz="4800" u="none" cap="none" strike="noStrike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Did You Know?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-1024" l="15630" r="20168" t="1025"/>
          <a:stretch/>
        </p:blipFill>
        <p:spPr>
          <a:xfrm>
            <a:off x="7137400" y="1078130"/>
            <a:ext cx="4851400" cy="495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508000" y="2514600"/>
            <a:ext cx="62992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Baby Boomers are the largest voting bloc in the United States. Making up 32% of registered voters, an estimated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 million elders!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4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92607"/>
            <a:ext cx="12192000" cy="717740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734577" y="1791198"/>
            <a:ext cx="9387000" cy="3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93700" lvl="0" marL="3429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b="1" lang="en-US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Carbon Fee and Dividend legislation</a:t>
            </a:r>
          </a:p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93700" lvl="0" marL="3429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b="1" lang="en-US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EPA emissions regulations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93700" lvl="0" marL="3429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b="1" lang="en-US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State and local policies</a:t>
            </a:r>
          </a:p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93700" lvl="0" marL="342900" marR="0" rtl="0" algn="l"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•"/>
            </a:pPr>
            <a:r>
              <a:rPr b="1" lang="en-US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Fossil fuel divestment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770127" y="631952"/>
            <a:ext cx="7492999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Core Initiatives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1206500" y="3427712"/>
            <a:ext cx="1045210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uilding a movement at local, state and national levels</a:t>
            </a:r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6500" y="381000"/>
            <a:ext cx="9779000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x="1206500" y="3908080"/>
            <a:ext cx="1045210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n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on-partisan community of engaged elders</a:t>
            </a:r>
          </a:p>
        </p:txBody>
      </p:sp>
      <p:sp>
        <p:nvSpPr>
          <p:cNvPr id="146" name="Shape 146"/>
          <p:cNvSpPr/>
          <p:nvPr/>
        </p:nvSpPr>
        <p:spPr>
          <a:xfrm>
            <a:off x="1206500" y="4383882"/>
            <a:ext cx="102996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eveloping partnerships with a broad spectrum of other organizations</a:t>
            </a:r>
          </a:p>
        </p:txBody>
      </p:sp>
      <p:sp>
        <p:nvSpPr>
          <p:cNvPr id="147" name="Shape 147"/>
          <p:cNvSpPr/>
          <p:nvPr/>
        </p:nvSpPr>
        <p:spPr>
          <a:xfrm>
            <a:off x="1206500" y="4839916"/>
            <a:ext cx="102996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 fun and develop new connections as we work together</a:t>
            </a:r>
          </a:p>
        </p:txBody>
      </p:sp>
      <p:sp>
        <p:nvSpPr>
          <p:cNvPr id="148" name="Shape 148"/>
          <p:cNvSpPr/>
          <p:nvPr/>
        </p:nvSpPr>
        <p:spPr>
          <a:xfrm>
            <a:off x="1206500" y="5295950"/>
            <a:ext cx="1029969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have many volunteer opportunities waiting for you</a:t>
            </a:r>
          </a:p>
        </p:txBody>
      </p:sp>
      <p:sp>
        <p:nvSpPr>
          <p:cNvPr id="149" name="Shape 149"/>
          <p:cNvSpPr/>
          <p:nvPr/>
        </p:nvSpPr>
        <p:spPr>
          <a:xfrm>
            <a:off x="406400" y="5956350"/>
            <a:ext cx="11328399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-US" sz="2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Together We Will Make Our Voices Heard!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1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 rotWithShape="1">
          <a:blip r:embed="rId3">
            <a:alphaModFix amt="36000"/>
          </a:blip>
          <a:srcRect b="0" l="0" r="0" t="8517"/>
          <a:stretch/>
        </p:blipFill>
        <p:spPr>
          <a:xfrm>
            <a:off x="0" y="-106150"/>
            <a:ext cx="12192000" cy="74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475501" y="246900"/>
            <a:ext cx="9145200" cy="8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Voices Of Elders Matter!</a:t>
            </a:r>
          </a:p>
        </p:txBody>
      </p:sp>
      <p:sp>
        <p:nvSpPr>
          <p:cNvPr descr="Exploring why climate change matters to the Elders." id="157" name="Shape 157" title="Elders Climate Action:  The Voice of Elders">
            <a:hlinkClick r:id="rId4"/>
          </p:cNvPr>
          <p:cNvSpPr/>
          <p:nvPr/>
        </p:nvSpPr>
        <p:spPr>
          <a:xfrm>
            <a:off x="2213037" y="1193400"/>
            <a:ext cx="7765924" cy="5824424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 rotWithShape="1">
          <a:blip r:embed="rId3">
            <a:alphaModFix amt="35000"/>
          </a:blip>
          <a:srcRect b="0" l="8739" r="0" t="0"/>
          <a:stretch/>
        </p:blipFill>
        <p:spPr>
          <a:xfrm>
            <a:off x="0" y="-109728"/>
            <a:ext cx="8133117" cy="706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381000" y="508000"/>
            <a:ext cx="90933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Coming Together As Elders</a:t>
            </a:r>
            <a:r>
              <a:rPr b="1" lang="en-US" sz="4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5787675" y="2433550"/>
            <a:ext cx="6251100" cy="3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55600" lvl="1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gathering of elders </a:t>
            </a:r>
            <a:r>
              <a:rPr i="0" lang="en-US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Washington for a day of inspiration and education, and a day of meetings with 44 Members of Congress</a:t>
            </a:r>
          </a:p>
          <a:p>
            <a:pPr indent="-355600" lvl="1" marL="8001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•"/>
            </a:pPr>
            <a:r>
              <a:rPr i="0" lang="en-US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first ever ECA Flash Mob with Elders in Union Station and </a:t>
            </a: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Congressional </a:t>
            </a:r>
            <a:r>
              <a:rPr i="0" lang="en-US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Dining Room  </a:t>
            </a:r>
            <a:r>
              <a:rPr i="0" lang="en-US" sz="22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ECA Flash Mob</a:t>
            </a:r>
          </a:p>
          <a:p>
            <a:pPr indent="0" lvl="1" marL="457200" marR="0" rtl="0" algn="l">
              <a:lnSpc>
                <a:spcPct val="150000"/>
              </a:lnSpc>
              <a:spcBef>
                <a:spcPts val="1200"/>
              </a:spcBef>
              <a:buNone/>
            </a:pPr>
            <a:r>
              <a:t/>
            </a:r>
            <a:endParaRPr i="0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5">
            <a:alphaModFix/>
          </a:blip>
          <a:srcRect b="0" l="9412" r="0" t="0"/>
          <a:stretch/>
        </p:blipFill>
        <p:spPr>
          <a:xfrm>
            <a:off x="0" y="2489418"/>
            <a:ext cx="5488431" cy="273253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5230367" y="1645918"/>
            <a:ext cx="707643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016E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Grandparents Climate Action Day 2015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